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91" r:id="rId2"/>
  </p:sldIdLst>
  <p:sldSz cx="82296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ED1471-E33F-45B8-87C7-11D38555324E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77975" y="1143000"/>
            <a:ext cx="3702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6B7A1D-EDAD-494D-8D0F-CA3396F9F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7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577975" y="1143000"/>
            <a:ext cx="3702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Figure 4:</a:t>
            </a:r>
            <a:r>
              <a:rPr lang="en-US" sz="1200" dirty="0"/>
              <a:t> Macroinvertebrate Shannon diversity plotted against (</a:t>
            </a:r>
            <a:r>
              <a:rPr lang="en-US" sz="1200" b="1" dirty="0"/>
              <a:t>A</a:t>
            </a:r>
            <a:r>
              <a:rPr lang="en-US" sz="1200" dirty="0"/>
              <a:t>) annual precipitation (cm/</a:t>
            </a:r>
            <a:r>
              <a:rPr lang="en-US" sz="1200" dirty="0" err="1"/>
              <a:t>yr</a:t>
            </a:r>
            <a:r>
              <a:rPr lang="en-US" sz="1200" dirty="0"/>
              <a:t>) and (</a:t>
            </a:r>
            <a:r>
              <a:rPr lang="en-US" sz="1200" b="1" dirty="0"/>
              <a:t>B</a:t>
            </a:r>
            <a:r>
              <a:rPr lang="en-US" sz="1200" dirty="0"/>
              <a:t>) Low Flow Pulse Percent</a:t>
            </a:r>
            <a:r>
              <a:rPr lang="en-US" sz="1200" b="0" i="0" dirty="0">
                <a:solidFill>
                  <a:srgbClr val="111111"/>
                </a:solidFill>
                <a:effectLst/>
                <a:latin typeface="Roboto"/>
              </a:rPr>
              <a:t>.</a:t>
            </a:r>
            <a:r>
              <a:rPr lang="en-US" sz="1200" dirty="0"/>
              <a:t> (</a:t>
            </a:r>
            <a:r>
              <a:rPr lang="en-US" sz="1200" b="1" dirty="0"/>
              <a:t>C &amp; D</a:t>
            </a:r>
            <a:r>
              <a:rPr lang="en-US" sz="1200" dirty="0"/>
              <a:t>) Fish community ordinations using Hellinger transformation and redundancy analysis. Axes labels contain proportion of the variance explained as a percentage. Dots represent sites with color determined by annual precipitation. Arrows represent fitted vectors for (</a:t>
            </a:r>
            <a:r>
              <a:rPr lang="en-US" sz="1200" b="1" dirty="0"/>
              <a:t>C</a:t>
            </a:r>
            <a:r>
              <a:rPr lang="en-US" sz="1200" dirty="0"/>
              <a:t>) environmental predictors and (</a:t>
            </a:r>
            <a:r>
              <a:rPr lang="en-US" sz="1200" b="1" dirty="0"/>
              <a:t>D</a:t>
            </a:r>
            <a:r>
              <a:rPr lang="en-US" sz="1200" dirty="0"/>
              <a:t>) species which can be visually interpreted based on their direction. Black arrows indicate statistically significant (</a:t>
            </a:r>
            <a:r>
              <a:rPr lang="en-US" sz="1200" i="1" dirty="0"/>
              <a:t>p</a:t>
            </a:r>
            <a:r>
              <a:rPr lang="en-US" sz="1200" dirty="0"/>
              <a:t>-value &lt; 0.05) correlations. Only significant species vectors were plotted to improve figure clarity.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E980CD-5903-46DF-8B62-639E39FB70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308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1122363"/>
            <a:ext cx="699516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3602038"/>
            <a:ext cx="6172200" cy="1655762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7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24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8" y="365125"/>
            <a:ext cx="177450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365125"/>
            <a:ext cx="5220653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01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21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1709740"/>
            <a:ext cx="709803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4589465"/>
            <a:ext cx="7098030" cy="1500187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/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30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1825625"/>
            <a:ext cx="349758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1825625"/>
            <a:ext cx="349758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0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365127"/>
            <a:ext cx="709803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8" y="1681163"/>
            <a:ext cx="3481506" cy="823912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8" y="2505075"/>
            <a:ext cx="348150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1681163"/>
            <a:ext cx="3498652" cy="823912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2505075"/>
            <a:ext cx="349865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78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260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389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457200"/>
            <a:ext cx="2654260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987427"/>
            <a:ext cx="4166235" cy="4873625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2057400"/>
            <a:ext cx="2654260" cy="3811588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34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457200"/>
            <a:ext cx="2654260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987427"/>
            <a:ext cx="4166235" cy="4873625"/>
          </a:xfrm>
        </p:spPr>
        <p:txBody>
          <a:bodyPr anchor="t"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2057400"/>
            <a:ext cx="2654260" cy="3811588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46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365127"/>
            <a:ext cx="70980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1825625"/>
            <a:ext cx="709803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6356352"/>
            <a:ext cx="1851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164D0-68AA-4524-BB46-521F0C95CDA3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6356352"/>
            <a:ext cx="27774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6356352"/>
            <a:ext cx="1851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F36DF-D2F5-4F94-BC07-B272EAFF5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772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22960" rtl="0" eaLnBrk="1" latinLnBrk="0" hangingPunct="1">
        <a:lnSpc>
          <a:spcPct val="90000"/>
        </a:lnSpc>
        <a:spcBef>
          <a:spcPct val="0"/>
        </a:spcBef>
        <a:buNone/>
        <a:defRPr sz="39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40" indent="-205740" algn="l" defTabSz="82296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85166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8.jpg"/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12" Type="http://schemas.microsoft.com/office/2007/relationships/hdphoto" Target="../media/hdphoto3.wdp"/><Relationship Id="rId2" Type="http://schemas.openxmlformats.org/officeDocument/2006/relationships/notesSlide" Target="../notesSlides/notesSlide1.xml"/><Relationship Id="rId16" Type="http://schemas.microsoft.com/office/2007/relationships/hdphoto" Target="../media/hdphoto4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3.jpg"/><Relationship Id="rId15" Type="http://schemas.openxmlformats.org/officeDocument/2006/relationships/image" Target="../media/image10.png"/><Relationship Id="rId10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6.png"/><Relationship Id="rId1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A36911-AF86-4112-8116-87C1B85EF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466" y="3518549"/>
            <a:ext cx="758515" cy="20732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2F6E72-AF9D-41F7-9623-84956AC54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095" y="457750"/>
            <a:ext cx="6718906" cy="594249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B335E71-8341-4727-B835-66F71BC9F839}"/>
              </a:ext>
            </a:extLst>
          </p:cNvPr>
          <p:cNvCxnSpPr>
            <a:cxnSpLocks/>
          </p:cNvCxnSpPr>
          <p:nvPr/>
        </p:nvCxnSpPr>
        <p:spPr>
          <a:xfrm flipV="1">
            <a:off x="2347159" y="4186290"/>
            <a:ext cx="792019" cy="396376"/>
          </a:xfrm>
          <a:prstGeom prst="straightConnector1">
            <a:avLst/>
          </a:prstGeom>
          <a:ln w="190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6A6FEF88-2871-4967-B25C-CCC40AD1F5D9}"/>
              </a:ext>
            </a:extLst>
          </p:cNvPr>
          <p:cNvSpPr/>
          <p:nvPr/>
        </p:nvSpPr>
        <p:spPr>
          <a:xfrm>
            <a:off x="1873331" y="3556382"/>
            <a:ext cx="148829" cy="147637"/>
          </a:xfrm>
          <a:prstGeom prst="ellipse">
            <a:avLst/>
          </a:prstGeom>
          <a:solidFill>
            <a:srgbClr val="5D88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69DED6-0991-4348-A6FF-92908CBBFA73}"/>
              </a:ext>
            </a:extLst>
          </p:cNvPr>
          <p:cNvCxnSpPr>
            <a:cxnSpLocks/>
          </p:cNvCxnSpPr>
          <p:nvPr/>
        </p:nvCxnSpPr>
        <p:spPr>
          <a:xfrm flipV="1">
            <a:off x="2347156" y="3789914"/>
            <a:ext cx="426838" cy="792752"/>
          </a:xfrm>
          <a:prstGeom prst="straightConnector1">
            <a:avLst/>
          </a:prstGeom>
          <a:ln w="190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981D71-77E5-46B2-91F4-3AE5AEB145E7}"/>
              </a:ext>
            </a:extLst>
          </p:cNvPr>
          <p:cNvCxnSpPr>
            <a:cxnSpLocks/>
          </p:cNvCxnSpPr>
          <p:nvPr/>
        </p:nvCxnSpPr>
        <p:spPr>
          <a:xfrm flipV="1">
            <a:off x="2347159" y="3932792"/>
            <a:ext cx="632355" cy="649877"/>
          </a:xfrm>
          <a:prstGeom prst="straightConnector1">
            <a:avLst/>
          </a:prstGeom>
          <a:ln w="190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55CBF12-4B6A-407B-ADE4-614FE155FE9D}"/>
              </a:ext>
            </a:extLst>
          </p:cNvPr>
          <p:cNvCxnSpPr>
            <a:cxnSpLocks/>
          </p:cNvCxnSpPr>
          <p:nvPr/>
        </p:nvCxnSpPr>
        <p:spPr>
          <a:xfrm flipH="1">
            <a:off x="2121533" y="4582666"/>
            <a:ext cx="213327" cy="909843"/>
          </a:xfrm>
          <a:prstGeom prst="straightConnector1">
            <a:avLst/>
          </a:prstGeom>
          <a:ln w="190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B5C9F70-FA6F-41E9-B785-E063E470DE85}"/>
              </a:ext>
            </a:extLst>
          </p:cNvPr>
          <p:cNvCxnSpPr>
            <a:cxnSpLocks/>
          </p:cNvCxnSpPr>
          <p:nvPr/>
        </p:nvCxnSpPr>
        <p:spPr>
          <a:xfrm flipH="1">
            <a:off x="1963421" y="4582666"/>
            <a:ext cx="367111" cy="838287"/>
          </a:xfrm>
          <a:prstGeom prst="straightConnector1">
            <a:avLst/>
          </a:prstGeom>
          <a:ln w="190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787F53F-ED48-4A8E-8B31-AB56E4D342CD}"/>
              </a:ext>
            </a:extLst>
          </p:cNvPr>
          <p:cNvCxnSpPr>
            <a:cxnSpLocks/>
          </p:cNvCxnSpPr>
          <p:nvPr/>
        </p:nvCxnSpPr>
        <p:spPr>
          <a:xfrm flipH="1" flipV="1">
            <a:off x="1422238" y="4548343"/>
            <a:ext cx="930750" cy="343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4C6F240-6C54-4D7A-BFE3-E31C942DD93C}"/>
              </a:ext>
            </a:extLst>
          </p:cNvPr>
          <p:cNvCxnSpPr>
            <a:cxnSpLocks/>
          </p:cNvCxnSpPr>
          <p:nvPr/>
        </p:nvCxnSpPr>
        <p:spPr>
          <a:xfrm flipV="1">
            <a:off x="2347156" y="4497145"/>
            <a:ext cx="891182" cy="855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A01A01B-A1F7-4B5D-A8FB-EA21AC86FA5C}"/>
              </a:ext>
            </a:extLst>
          </p:cNvPr>
          <p:cNvSpPr txBox="1"/>
          <p:nvPr/>
        </p:nvSpPr>
        <p:spPr>
          <a:xfrm>
            <a:off x="1869461" y="5571891"/>
            <a:ext cx="10114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/>
              <a:t>Rosgen</a:t>
            </a:r>
            <a:r>
              <a:rPr lang="en-US" sz="1100" dirty="0"/>
              <a:t> Index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959FC1-F9E3-4B15-8607-E960EEF764CE}"/>
              </a:ext>
            </a:extLst>
          </p:cNvPr>
          <p:cNvSpPr txBox="1"/>
          <p:nvPr/>
        </p:nvSpPr>
        <p:spPr>
          <a:xfrm>
            <a:off x="1262035" y="5391691"/>
            <a:ext cx="8243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Flash Index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DBDB3F-FC2F-4FCA-B996-A0ADD5764F74}"/>
              </a:ext>
            </a:extLst>
          </p:cNvPr>
          <p:cNvSpPr txBox="1"/>
          <p:nvPr/>
        </p:nvSpPr>
        <p:spPr>
          <a:xfrm>
            <a:off x="1154531" y="4294793"/>
            <a:ext cx="10114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Precipitation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422325-EDD7-4FF8-8055-7CFB95C117D1}"/>
              </a:ext>
            </a:extLst>
          </p:cNvPr>
          <p:cNvSpPr txBox="1"/>
          <p:nvPr/>
        </p:nvSpPr>
        <p:spPr>
          <a:xfrm>
            <a:off x="2926166" y="3871327"/>
            <a:ext cx="6333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Canopy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924CBD-F759-4B57-8400-AA03E1B50141}"/>
              </a:ext>
            </a:extLst>
          </p:cNvPr>
          <p:cNvSpPr txBox="1"/>
          <p:nvPr/>
        </p:nvSpPr>
        <p:spPr>
          <a:xfrm>
            <a:off x="3086166" y="4066593"/>
            <a:ext cx="6333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NH</a:t>
            </a:r>
            <a:r>
              <a:rPr lang="en-US" sz="1100" baseline="-25000" dirty="0"/>
              <a:t>4</a:t>
            </a:r>
            <a:r>
              <a:rPr lang="en-US" sz="1100" baseline="30000" dirty="0"/>
              <a:t>+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0FFD90-63C6-4551-8EFE-ABB082F1D1FA}"/>
              </a:ext>
            </a:extLst>
          </p:cNvPr>
          <p:cNvSpPr txBox="1"/>
          <p:nvPr/>
        </p:nvSpPr>
        <p:spPr>
          <a:xfrm>
            <a:off x="2389127" y="3520983"/>
            <a:ext cx="1120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Low Flow Pulse %</a:t>
            </a:r>
            <a:endParaRPr lang="en-US" sz="900" baseline="30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8A41E6C-C129-4B65-8CF4-88B8EB47DC4C}"/>
              </a:ext>
            </a:extLst>
          </p:cNvPr>
          <p:cNvSpPr txBox="1"/>
          <p:nvPr/>
        </p:nvSpPr>
        <p:spPr>
          <a:xfrm>
            <a:off x="2472105" y="4548037"/>
            <a:ext cx="9307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Conductivity</a:t>
            </a:r>
            <a:endParaRPr lang="en-US" sz="1100" baseline="30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6CC6EA5-A9D8-4A70-8084-F5FCFC5BEEDC}"/>
              </a:ext>
            </a:extLst>
          </p:cNvPr>
          <p:cNvSpPr/>
          <p:nvPr/>
        </p:nvSpPr>
        <p:spPr>
          <a:xfrm>
            <a:off x="1998147" y="3873316"/>
            <a:ext cx="148829" cy="147637"/>
          </a:xfrm>
          <a:prstGeom prst="ellipse">
            <a:avLst/>
          </a:prstGeom>
          <a:solidFill>
            <a:srgbClr val="5790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EE92CE5-0A3F-47B1-88DE-A4688759F522}"/>
              </a:ext>
            </a:extLst>
          </p:cNvPr>
          <p:cNvSpPr/>
          <p:nvPr/>
        </p:nvSpPr>
        <p:spPr>
          <a:xfrm>
            <a:off x="1230837" y="4709140"/>
            <a:ext cx="148829" cy="147637"/>
          </a:xfrm>
          <a:prstGeom prst="ellipse">
            <a:avLst/>
          </a:prstGeom>
          <a:solidFill>
            <a:srgbClr val="69347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3CC4FAA-AA23-4567-B8E1-699C1C6952C2}"/>
              </a:ext>
            </a:extLst>
          </p:cNvPr>
          <p:cNvSpPr/>
          <p:nvPr/>
        </p:nvSpPr>
        <p:spPr>
          <a:xfrm>
            <a:off x="1283236" y="4782959"/>
            <a:ext cx="148829" cy="147637"/>
          </a:xfrm>
          <a:prstGeom prst="ellipse">
            <a:avLst/>
          </a:prstGeom>
          <a:solidFill>
            <a:srgbClr val="6C4D8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91BFB9-2FCA-48C3-9A6D-7E2415B37810}"/>
              </a:ext>
            </a:extLst>
          </p:cNvPr>
          <p:cNvSpPr/>
          <p:nvPr/>
        </p:nvSpPr>
        <p:spPr>
          <a:xfrm>
            <a:off x="2072561" y="5057399"/>
            <a:ext cx="148829" cy="147637"/>
          </a:xfrm>
          <a:prstGeom prst="ellipse">
            <a:avLst/>
          </a:prstGeom>
          <a:solidFill>
            <a:srgbClr val="52B2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A2DE26-F1F5-4096-955F-198327C7263A}"/>
              </a:ext>
            </a:extLst>
          </p:cNvPr>
          <p:cNvSpPr/>
          <p:nvPr/>
        </p:nvSpPr>
        <p:spPr>
          <a:xfrm>
            <a:off x="2458936" y="4983582"/>
            <a:ext cx="148829" cy="147637"/>
          </a:xfrm>
          <a:prstGeom prst="ellipse">
            <a:avLst/>
          </a:prstGeom>
          <a:solidFill>
            <a:srgbClr val="77C8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3653443-6128-4A00-8729-ECAEE045687E}"/>
              </a:ext>
            </a:extLst>
          </p:cNvPr>
          <p:cNvSpPr/>
          <p:nvPr/>
        </p:nvSpPr>
        <p:spPr>
          <a:xfrm>
            <a:off x="3301174" y="4491690"/>
            <a:ext cx="148829" cy="147637"/>
          </a:xfrm>
          <a:prstGeom prst="ellipse">
            <a:avLst/>
          </a:prstGeom>
          <a:solidFill>
            <a:srgbClr val="FDE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3937199-64DD-4B10-8027-1A5D9FDC876F}"/>
              </a:ext>
            </a:extLst>
          </p:cNvPr>
          <p:cNvSpPr/>
          <p:nvPr/>
        </p:nvSpPr>
        <p:spPr>
          <a:xfrm>
            <a:off x="2983134" y="3742758"/>
            <a:ext cx="148829" cy="147637"/>
          </a:xfrm>
          <a:prstGeom prst="ellipse">
            <a:avLst/>
          </a:prstGeom>
          <a:solidFill>
            <a:srgbClr val="FDE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11F60D1-E93B-4421-8025-2B37F629C42D}"/>
              </a:ext>
            </a:extLst>
          </p:cNvPr>
          <p:cNvSpPr/>
          <p:nvPr/>
        </p:nvSpPr>
        <p:spPr>
          <a:xfrm>
            <a:off x="2728364" y="5725056"/>
            <a:ext cx="148829" cy="147637"/>
          </a:xfrm>
          <a:prstGeom prst="ellipse">
            <a:avLst/>
          </a:prstGeom>
          <a:solidFill>
            <a:srgbClr val="95DA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2306B74-0E0B-46FD-853D-3CF411C905A7}"/>
              </a:ext>
            </a:extLst>
          </p:cNvPr>
          <p:cNvSpPr/>
          <p:nvPr/>
        </p:nvSpPr>
        <p:spPr>
          <a:xfrm>
            <a:off x="2674749" y="4110093"/>
            <a:ext cx="148829" cy="147637"/>
          </a:xfrm>
          <a:prstGeom prst="ellipse">
            <a:avLst/>
          </a:prstGeom>
          <a:solidFill>
            <a:srgbClr val="8DD5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726B543-53E3-4EA4-B9DF-22F03F8B5450}"/>
              </a:ext>
            </a:extLst>
          </p:cNvPr>
          <p:cNvCxnSpPr>
            <a:cxnSpLocks/>
          </p:cNvCxnSpPr>
          <p:nvPr/>
        </p:nvCxnSpPr>
        <p:spPr>
          <a:xfrm flipH="1">
            <a:off x="5172699" y="4604322"/>
            <a:ext cx="502853" cy="3155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1B9DA749-1880-45DB-AFDF-5EC5300F34E8}"/>
              </a:ext>
            </a:extLst>
          </p:cNvPr>
          <p:cNvSpPr/>
          <p:nvPr/>
        </p:nvSpPr>
        <p:spPr>
          <a:xfrm>
            <a:off x="5216426" y="3557385"/>
            <a:ext cx="148829" cy="147637"/>
          </a:xfrm>
          <a:prstGeom prst="ellipse">
            <a:avLst/>
          </a:prstGeom>
          <a:solidFill>
            <a:srgbClr val="5D88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290EFC2-D104-456D-AE49-E940DB89C7CE}"/>
              </a:ext>
            </a:extLst>
          </p:cNvPr>
          <p:cNvCxnSpPr>
            <a:cxnSpLocks/>
          </p:cNvCxnSpPr>
          <p:nvPr/>
        </p:nvCxnSpPr>
        <p:spPr>
          <a:xfrm flipH="1" flipV="1">
            <a:off x="5185775" y="4042603"/>
            <a:ext cx="489772" cy="5617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957892E-0C74-4E3D-A21D-F9164F1B5F41}"/>
              </a:ext>
            </a:extLst>
          </p:cNvPr>
          <p:cNvCxnSpPr>
            <a:cxnSpLocks/>
          </p:cNvCxnSpPr>
          <p:nvPr/>
        </p:nvCxnSpPr>
        <p:spPr>
          <a:xfrm flipH="1" flipV="1">
            <a:off x="5192703" y="4501320"/>
            <a:ext cx="482849" cy="1029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DEB8B2B-E3C8-4AAA-A761-CEC7EAEC0D75}"/>
              </a:ext>
            </a:extLst>
          </p:cNvPr>
          <p:cNvCxnSpPr>
            <a:cxnSpLocks/>
          </p:cNvCxnSpPr>
          <p:nvPr/>
        </p:nvCxnSpPr>
        <p:spPr>
          <a:xfrm>
            <a:off x="5663251" y="4604321"/>
            <a:ext cx="192470" cy="60823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941F4AA-243B-491B-A870-F061E92C2E99}"/>
              </a:ext>
            </a:extLst>
          </p:cNvPr>
          <p:cNvCxnSpPr>
            <a:cxnSpLocks/>
          </p:cNvCxnSpPr>
          <p:nvPr/>
        </p:nvCxnSpPr>
        <p:spPr>
          <a:xfrm flipH="1">
            <a:off x="5179900" y="4587159"/>
            <a:ext cx="477566" cy="5855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12FB76A-87CD-438B-9230-38DDA8B35435}"/>
              </a:ext>
            </a:extLst>
          </p:cNvPr>
          <p:cNvCxnSpPr>
            <a:cxnSpLocks/>
          </p:cNvCxnSpPr>
          <p:nvPr/>
        </p:nvCxnSpPr>
        <p:spPr>
          <a:xfrm flipH="1" flipV="1">
            <a:off x="5081837" y="4576414"/>
            <a:ext cx="599547" cy="2790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37F4629-95C6-4C00-8038-39791BA41728}"/>
              </a:ext>
            </a:extLst>
          </p:cNvPr>
          <p:cNvCxnSpPr>
            <a:cxnSpLocks/>
          </p:cNvCxnSpPr>
          <p:nvPr/>
        </p:nvCxnSpPr>
        <p:spPr>
          <a:xfrm>
            <a:off x="5675547" y="4604316"/>
            <a:ext cx="928284" cy="974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BB4F00A-517E-402D-B427-F762FFB11BC0}"/>
              </a:ext>
            </a:extLst>
          </p:cNvPr>
          <p:cNvSpPr txBox="1"/>
          <p:nvPr/>
        </p:nvSpPr>
        <p:spPr>
          <a:xfrm>
            <a:off x="5843692" y="5318675"/>
            <a:ext cx="5645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err="1"/>
              <a:t>Physa</a:t>
            </a:r>
            <a:endParaRPr lang="en-US" sz="1100" i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352692E-E151-4AB0-9067-7E70058AE77C}"/>
              </a:ext>
            </a:extLst>
          </p:cNvPr>
          <p:cNvSpPr txBox="1"/>
          <p:nvPr/>
        </p:nvSpPr>
        <p:spPr>
          <a:xfrm>
            <a:off x="4820222" y="5196322"/>
            <a:ext cx="10900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Caenis</a:t>
            </a:r>
            <a:endParaRPr lang="en-US" sz="1000" i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3F0E630-2DD5-4942-9063-9F19115DFEE5}"/>
              </a:ext>
            </a:extLst>
          </p:cNvPr>
          <p:cNvSpPr txBox="1"/>
          <p:nvPr/>
        </p:nvSpPr>
        <p:spPr>
          <a:xfrm>
            <a:off x="4506256" y="4885724"/>
            <a:ext cx="10900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err="1"/>
              <a:t>Plauditus</a:t>
            </a:r>
            <a:endParaRPr lang="en-US" sz="1000" i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62793D1-FA15-4774-9056-7DDED007BF7B}"/>
              </a:ext>
            </a:extLst>
          </p:cNvPr>
          <p:cNvSpPr txBox="1"/>
          <p:nvPr/>
        </p:nvSpPr>
        <p:spPr>
          <a:xfrm>
            <a:off x="4554813" y="4451326"/>
            <a:ext cx="6826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err="1"/>
              <a:t>Hyalella</a:t>
            </a:r>
            <a:endParaRPr lang="en-US" sz="900" i="1" baseline="30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129BCE8-D530-4CB6-836F-50857FBBDC98}"/>
              </a:ext>
            </a:extLst>
          </p:cNvPr>
          <p:cNvSpPr txBox="1"/>
          <p:nvPr/>
        </p:nvSpPr>
        <p:spPr>
          <a:xfrm>
            <a:off x="4570433" y="3674472"/>
            <a:ext cx="1207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err="1"/>
              <a:t>Cheumatopsyche</a:t>
            </a:r>
            <a:endParaRPr lang="en-US" sz="900" i="1" baseline="300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907AE0C-635F-4AC4-852F-D4B972FF8DB1}"/>
              </a:ext>
            </a:extLst>
          </p:cNvPr>
          <p:cNvSpPr txBox="1"/>
          <p:nvPr/>
        </p:nvSpPr>
        <p:spPr>
          <a:xfrm>
            <a:off x="5907432" y="4678842"/>
            <a:ext cx="10031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err="1"/>
              <a:t>Melanoides</a:t>
            </a:r>
            <a:endParaRPr lang="en-US" sz="1100" i="1" baseline="30000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83C5E34-87C5-46BD-99AE-21631BAD270D}"/>
              </a:ext>
            </a:extLst>
          </p:cNvPr>
          <p:cNvSpPr/>
          <p:nvPr/>
        </p:nvSpPr>
        <p:spPr>
          <a:xfrm>
            <a:off x="5344273" y="3880353"/>
            <a:ext cx="148829" cy="147637"/>
          </a:xfrm>
          <a:prstGeom prst="ellipse">
            <a:avLst/>
          </a:prstGeom>
          <a:solidFill>
            <a:srgbClr val="5790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19C1E94-51A0-49C3-8041-8AAC08853EE6}"/>
              </a:ext>
            </a:extLst>
          </p:cNvPr>
          <p:cNvSpPr/>
          <p:nvPr/>
        </p:nvSpPr>
        <p:spPr>
          <a:xfrm>
            <a:off x="4581492" y="4697351"/>
            <a:ext cx="148829" cy="147637"/>
          </a:xfrm>
          <a:prstGeom prst="ellipse">
            <a:avLst/>
          </a:prstGeom>
          <a:solidFill>
            <a:srgbClr val="69347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B3055DA8-CED8-4CDB-B06E-380C2948FC26}"/>
              </a:ext>
            </a:extLst>
          </p:cNvPr>
          <p:cNvSpPr/>
          <p:nvPr/>
        </p:nvSpPr>
        <p:spPr>
          <a:xfrm>
            <a:off x="4618722" y="4774649"/>
            <a:ext cx="148829" cy="147637"/>
          </a:xfrm>
          <a:prstGeom prst="ellipse">
            <a:avLst/>
          </a:prstGeom>
          <a:solidFill>
            <a:srgbClr val="6C4D8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DDEC8EB-1CE6-42CA-910B-CCD6D9BC5F58}"/>
              </a:ext>
            </a:extLst>
          </p:cNvPr>
          <p:cNvSpPr/>
          <p:nvPr/>
        </p:nvSpPr>
        <p:spPr>
          <a:xfrm>
            <a:off x="5424335" y="5059220"/>
            <a:ext cx="148829" cy="147637"/>
          </a:xfrm>
          <a:prstGeom prst="ellipse">
            <a:avLst/>
          </a:prstGeom>
          <a:solidFill>
            <a:srgbClr val="52B2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8D3F7F8-0B24-4D99-BAA5-B77818D4796E}"/>
              </a:ext>
            </a:extLst>
          </p:cNvPr>
          <p:cNvSpPr/>
          <p:nvPr/>
        </p:nvSpPr>
        <p:spPr>
          <a:xfrm>
            <a:off x="5817594" y="4987136"/>
            <a:ext cx="148829" cy="147637"/>
          </a:xfrm>
          <a:prstGeom prst="ellipse">
            <a:avLst/>
          </a:prstGeom>
          <a:solidFill>
            <a:srgbClr val="77C8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AF5B3DF-B356-4111-8213-97E0F2D47E75}"/>
              </a:ext>
            </a:extLst>
          </p:cNvPr>
          <p:cNvSpPr/>
          <p:nvPr/>
        </p:nvSpPr>
        <p:spPr>
          <a:xfrm>
            <a:off x="6641340" y="4469333"/>
            <a:ext cx="148829" cy="147637"/>
          </a:xfrm>
          <a:prstGeom prst="ellipse">
            <a:avLst/>
          </a:prstGeom>
          <a:solidFill>
            <a:srgbClr val="FDE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5E9FBA6-FBDB-4F74-8BD6-7096D17E02FD}"/>
              </a:ext>
            </a:extLst>
          </p:cNvPr>
          <p:cNvSpPr/>
          <p:nvPr/>
        </p:nvSpPr>
        <p:spPr>
          <a:xfrm>
            <a:off x="6328155" y="3757909"/>
            <a:ext cx="148829" cy="147637"/>
          </a:xfrm>
          <a:prstGeom prst="ellipse">
            <a:avLst/>
          </a:prstGeom>
          <a:solidFill>
            <a:srgbClr val="FDE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52FC907-C1F3-47CC-A255-FF1275E65C07}"/>
              </a:ext>
            </a:extLst>
          </p:cNvPr>
          <p:cNvSpPr/>
          <p:nvPr/>
        </p:nvSpPr>
        <p:spPr>
          <a:xfrm>
            <a:off x="6076019" y="5753875"/>
            <a:ext cx="148829" cy="147637"/>
          </a:xfrm>
          <a:prstGeom prst="ellipse">
            <a:avLst/>
          </a:prstGeom>
          <a:solidFill>
            <a:srgbClr val="95DA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1DC997B7-D3EA-4BE0-98E0-38B3D9B11295}"/>
              </a:ext>
            </a:extLst>
          </p:cNvPr>
          <p:cNvSpPr/>
          <p:nvPr/>
        </p:nvSpPr>
        <p:spPr>
          <a:xfrm>
            <a:off x="6025275" y="4105205"/>
            <a:ext cx="148829" cy="147637"/>
          </a:xfrm>
          <a:prstGeom prst="ellipse">
            <a:avLst/>
          </a:prstGeom>
          <a:solidFill>
            <a:srgbClr val="8DD5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 descr="A picture containing sky, animal, banana&#10;&#10;Description automatically generated">
            <a:extLst>
              <a:ext uri="{FF2B5EF4-FFF2-40B4-BE49-F238E27FC236}">
                <a16:creationId xmlns:a16="http://schemas.microsoft.com/office/drawing/2014/main" id="{C30ACB87-DAE5-49EC-B0A1-3D775C8E3A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DDDDDD"/>
              </a:clrFrom>
              <a:clrTo>
                <a:srgbClr val="DDDDD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97" t="5224" r="51905" b="15305"/>
          <a:stretch/>
        </p:blipFill>
        <p:spPr>
          <a:xfrm rot="16200000" flipH="1">
            <a:off x="6223896" y="4774872"/>
            <a:ext cx="152283" cy="353893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74D1016-F37C-43A9-98C1-BBF0525C25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38" b="90994" l="8305" r="89989">
                        <a14:foregroundMark x1="27076" y1="82453" x2="23663" y2="91149"/>
                        <a14:foregroundMark x1="17975" y1="48913" x2="8305" y2="468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943775" y="5530396"/>
            <a:ext cx="321374" cy="23545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B81888C-2187-47B3-9A70-58B25AB1E5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 flipH="1">
            <a:off x="4971272" y="5302613"/>
            <a:ext cx="203335" cy="391029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982054AC-5504-44CC-A5B4-6CE71E6D3B9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6680" y1="67031" x2="49023" y2="72240"/>
                        <a14:foregroundMark x1="41797" y1="71667" x2="41680" y2="760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41757">
            <a:off x="4622462" y="5026876"/>
            <a:ext cx="404034" cy="30302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195AEBB-9674-4BF3-8E52-D837169094E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037" b="89893" l="10000" r="90000">
                        <a14:foregroundMark x1="31429" y1="38169" x2="27000" y2="39477"/>
                        <a14:foregroundMark x1="27000" y1="39477" x2="19000" y2="45898"/>
                        <a14:foregroundMark x1="19000" y1="45898" x2="12714" y2="48751"/>
                        <a14:foregroundMark x1="21429" y1="60404" x2="17929" y2="64923"/>
                        <a14:foregroundMark x1="17929" y1="64923" x2="15571" y2="70868"/>
                        <a14:foregroundMark x1="15571" y1="70868" x2="15643" y2="70868"/>
                        <a14:foregroundMark x1="23714" y1="65755" x2="19500" y2="76457"/>
                        <a14:foregroundMark x1="52857" y1="9394" x2="61571" y2="9037"/>
                        <a14:foregroundMark x1="61571" y1="9037" x2="65571" y2="102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772329" y="4629539"/>
            <a:ext cx="326574" cy="196178"/>
          </a:xfrm>
          <a:prstGeom prst="rect">
            <a:avLst/>
          </a:prstGeom>
        </p:spPr>
      </p:pic>
      <p:pic>
        <p:nvPicPr>
          <p:cNvPr id="65" name="Picture 64" descr="A close up of a lobster&#10;&#10;Description automatically generated">
            <a:extLst>
              <a:ext uri="{FF2B5EF4-FFF2-40B4-BE49-F238E27FC236}">
                <a16:creationId xmlns:a16="http://schemas.microsoft.com/office/drawing/2014/main" id="{D56B537E-1130-4C4B-87C8-10DF9B6F46A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982" y="4296294"/>
            <a:ext cx="450143" cy="205031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F30EEEB-4130-40BB-9621-988E75AA478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flipH="1">
            <a:off x="4823453" y="3861612"/>
            <a:ext cx="310350" cy="224485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2E891FC-FB6C-4FEF-9E4C-E822C87EF163}"/>
              </a:ext>
            </a:extLst>
          </p:cNvPr>
          <p:cNvSpPr txBox="1"/>
          <p:nvPr/>
        </p:nvSpPr>
        <p:spPr>
          <a:xfrm>
            <a:off x="4506261" y="4134630"/>
            <a:ext cx="122815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err="1"/>
              <a:t>Palaemonetes</a:t>
            </a:r>
            <a:endParaRPr lang="en-US" sz="900" i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1362BC2-3404-4C31-8BF5-4ECB4FCFCCAB}"/>
              </a:ext>
            </a:extLst>
          </p:cNvPr>
          <p:cNvSpPr txBox="1"/>
          <p:nvPr/>
        </p:nvSpPr>
        <p:spPr>
          <a:xfrm>
            <a:off x="5347338" y="5154145"/>
            <a:ext cx="6958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 err="1">
                <a:latin typeface="Arial" panose="020B0604020202020204" pitchFamily="34" charset="0"/>
                <a:cs typeface="Arial" panose="020B0604020202020204" pitchFamily="34" charset="0"/>
              </a:rPr>
              <a:t>Hydraena</a:t>
            </a:r>
            <a:endParaRPr lang="en-US" sz="9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8" name="Picture 67" descr="A insect on the ground&#10;&#10;Description automatically generated">
            <a:extLst>
              <a:ext uri="{FF2B5EF4-FFF2-40B4-BE49-F238E27FC236}">
                <a16:creationId xmlns:a16="http://schemas.microsoft.com/office/drawing/2014/main" id="{A1B8D44E-744F-43E6-B4FD-A1F001B2EBE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83559" y="5323664"/>
            <a:ext cx="321373" cy="240402"/>
          </a:xfrm>
          <a:prstGeom prst="rect">
            <a:avLst/>
          </a:prstGeom>
        </p:spPr>
      </p:pic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EAE5E6A-CFD8-4B0D-B937-4378227258C6}"/>
              </a:ext>
            </a:extLst>
          </p:cNvPr>
          <p:cNvCxnSpPr>
            <a:cxnSpLocks/>
          </p:cNvCxnSpPr>
          <p:nvPr/>
        </p:nvCxnSpPr>
        <p:spPr>
          <a:xfrm>
            <a:off x="5674380" y="4604316"/>
            <a:ext cx="64003" cy="4866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68719E8D-185C-4964-B035-D0BEE7107383}"/>
              </a:ext>
            </a:extLst>
          </p:cNvPr>
          <p:cNvSpPr txBox="1"/>
          <p:nvPr/>
        </p:nvSpPr>
        <p:spPr>
          <a:xfrm>
            <a:off x="-119182" y="559282"/>
            <a:ext cx="103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78E5E1D-06F5-4E76-953F-FE8B2DAF6786}"/>
              </a:ext>
            </a:extLst>
          </p:cNvPr>
          <p:cNvSpPr txBox="1"/>
          <p:nvPr/>
        </p:nvSpPr>
        <p:spPr>
          <a:xfrm>
            <a:off x="-127233" y="3496926"/>
            <a:ext cx="103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484166C-8B58-4DE5-9386-86B024227165}"/>
              </a:ext>
            </a:extLst>
          </p:cNvPr>
          <p:cNvSpPr txBox="1"/>
          <p:nvPr/>
        </p:nvSpPr>
        <p:spPr>
          <a:xfrm>
            <a:off x="3499909" y="457752"/>
            <a:ext cx="103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46792DE-7781-48E9-A8EF-314B5F1ECF61}"/>
              </a:ext>
            </a:extLst>
          </p:cNvPr>
          <p:cNvSpPr txBox="1"/>
          <p:nvPr/>
        </p:nvSpPr>
        <p:spPr>
          <a:xfrm>
            <a:off x="3499909" y="3508287"/>
            <a:ext cx="103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175650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138</Words>
  <Application>Microsoft Office PowerPoint</Application>
  <PresentationFormat>Custom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Roboto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</dc:creator>
  <cp:lastModifiedBy>Sean</cp:lastModifiedBy>
  <cp:revision>1</cp:revision>
  <dcterms:created xsi:type="dcterms:W3CDTF">2021-04-26T19:11:37Z</dcterms:created>
  <dcterms:modified xsi:type="dcterms:W3CDTF">2021-04-26T19:12:37Z</dcterms:modified>
</cp:coreProperties>
</file>

<file path=docProps/thumbnail.jpeg>
</file>